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72" r:id="rId12"/>
    <p:sldId id="278" r:id="rId13"/>
    <p:sldId id="265" r:id="rId14"/>
    <p:sldId id="277" r:id="rId15"/>
    <p:sldId id="279" r:id="rId16"/>
    <p:sldId id="266" r:id="rId17"/>
    <p:sldId id="271" r:id="rId18"/>
    <p:sldId id="280" r:id="rId19"/>
    <p:sldId id="267" r:id="rId20"/>
    <p:sldId id="270" r:id="rId21"/>
    <p:sldId id="268" r:id="rId22"/>
    <p:sldId id="269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44749-6244-4421-BA24-75DB043810A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7AF0C-C8FB-436E-949B-03A646D39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50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the project was to study how differences propagate through the S1 S-Box and to measure statistical biases that appear in its output. These biases are the foundation of differential cryptanalysis.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45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98853-5239-699E-985B-7F7CF78D8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0AE9D-ADC4-F71A-F08C-18ED38FBB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1A466-8BB5-FEFA-17B8-A61344E91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ΔX=1, these three differences dominate, appearing two to three times more often than chance.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C80FC-FF10-7C52-125E-4DC925CE4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206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 ΔX=1 experiment clearly shows bias. The strongest outputs occur almost triple uniform expectation…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7E1EB-2C00-BF46-2A99-EDDD123C1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089EF-53D7-92D9-4970-513C79056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64AA6-1971-2082-4F36-9BDCD7B76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visually see the bias. If S1 were random, the bars would be flat. They aren’t.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2FC91-95AF-E10B-A384-0C38B0D84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854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A92A6-FC46-BBF1-AA72-621D3ECDD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4E92B-4100-740C-6AA5-C08B75997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8739A-8D65-BCCC-E019-1873E34F3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ΔX=2, ΔY=12 dominates all other differences. This is a stronger bias than the ΔX=1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9A064-6F4D-F05C-A811-C9A138480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799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ΔX=2 reveals the strongest bias in the entire analysis…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14D41-632B-9BCD-5BC5-D3D9A15B8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EFA1D-BFD0-C96F-2B2F-558CF1D79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F00A8-DB0C-51CD-EF52-86C1D5AF0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spike is exactly what differential analysts exploit when chaining multiple S-box transitions.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CA1D8-60B0-E00E-6029-B6FB9C012E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9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FC653-C682-A605-ED72-161C3F159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082EA-C048-BCDF-9522-2DF4CE360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6B1816-8916-3C94-3F74-C7E92355B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input difference you choose drastically affects how ‘loud’ the S-box leaks become.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ABE04-6B70-E21B-E914-C4145AFF6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656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6AC08-B174-82DA-2912-A06036871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BE4A90-E22F-7251-5A7E-4C59F6CDA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6DF04-3973-1CEC-9357-7D64A7FE0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strongest bias ΔX = 2 → ΔY = 12, I scored all 64 S1 subkeys, and the real key ranked at the top, showing how differential bias quickly narrows the </a:t>
            </a:r>
            <a:r>
              <a:rPr lang="en-US"/>
              <a:t>key space.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22550-F367-C0D1-C91B-AED28B0F7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892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6D535-A01D-3F96-5A36-8CE19C319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803AA-12E2-F82A-129D-350DD871F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001DBC-2352-C49A-FC97-14598554A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why DES got replaced. Modern S-boxes like AES use algebraic constructs to flatten differential output distributions.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12313-90BC-4DA2-30C0-4D234D799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36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9DB3-96E0-C192-7FE7-8226424B5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1015B-A295-7B88-AD70-BD5B3350C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D4CEAD-F5A8-9ECB-95B3-3B46158C9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Doing this experiment on one isolated S-box teaches more than jumping straight into the full 16-round 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51B64-D0A9-99F3-7D36-23BD3B0A4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31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Differential cryptanalysis studies how differences at the input of a cipher produce differences at the output. If certain output differences happen more often, that bias can be used to recover key bits.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548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AF38D-F528-02FB-B70F-04BCF6D4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EAD18D-C5BE-D27D-D28F-C7B57A0CD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6881A-CCA9-AB25-DF90-608BA792A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the experiment replicates known differential cryptanalysis results and clearly shows why DES is vulnerable in reduced-round contexts.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649D-B706-D34E-400F-F17B9C1ED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206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0E8DA-AC12-420A-7F2E-90D1F46E1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B925D-0E1B-68DB-3158-2FB34A638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49CE7-D8A2-8481-7136-74EB3F56D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happy to go into more detail on the methodology, the code, or the cryptanalytic significance. A lot of this comes down to how differences propagate through nonlinear functions. The S-box structure determines those probabilities.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851EC-D921-CD4B-92E2-40A37289D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84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4735-389E-0147-904D-737BA234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3FDF2-0716-960A-6AB7-B6928C2AE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98B01-7F1A-85B7-DE33-2BECE5F95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 was designed in the 70s. Even though it’s still structured, its S-boxes leak measurable differential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60397-AB9D-EA29-7232-6A7F857D3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120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BAB83-0DEC-735F-C60F-BB915B00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3618D-4C11-682F-0524-9183E773F4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CD1BFD-7A1F-8150-E0EB-CCE9F916E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focused only on S1 so I could remove the complexity of all 16 DES rounds and zoom in on the nonlinear core.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7E429-DE62-3C94-BA19-C5E8C51C9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61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165D-7CB3-960B-4142-15077975F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6A2A3-17EB-E74F-3ED8-CFF024AFC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2230A-CBA2-3743-C833-59E160379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 takes six input bits, derives a row from the outside bits and a column from the inner four. That output is the nonlinear part that makes DES complex.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B02BD-E645-E315-8780-5637EF45E8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500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0281B-8BA4-5967-6DB6-D39A314F9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105F6-D414-63A7-08D8-5DC23BE04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49FC7-7F61-00CE-DE91-9CF13A442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tiny differences let us see how sensitive the S-box is to single-bit flips.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F56F-EF03-EEC0-A077-E27A89DF6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7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1901-4F24-6ABE-5A6C-4D9F4A0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F4719F-83DF-AABB-2DAC-75FC49EA5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234C2-4B40-E669-F599-179B27B5E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script repeatedly creates controlled input pairs, runs them through S1, and logs the differences.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A2542-04CB-A419-E549-A7B526B25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561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19405-0D35-78BA-3C39-CA2282C8D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5567B-F3B5-C41C-17E2-95B558EA5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CDFB0-2220-1AB7-848A-413F756BD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portion handles replicating S1 exactly. Any mismatch breaks the experiment.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23E83-5197-D770-3D52-B8F4EF5EA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163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96AB0-F982-5C96-F92B-0C8A7CA1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3D530-88EA-E3B7-5B3C-677AABB16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ACF6F-434E-8CDE-AF87-347D245E7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automation removes human error. The bias becomes statistically obvious after a few thousand iterations.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00BCF-C958-072C-17DB-D847F78DF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ACF7E7-3E5F-4166-AB5D-D1E3FE64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89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FFC2-0C53-4935-4368-1F1AD5EE2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17CF6-342E-06F0-89BE-E8B1DF630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160B6-11A3-EFCE-8273-5B271541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5806-142C-6889-1D9A-97DD69D1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DF766-16ED-E550-5B9E-744A46C6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1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A3B0-36FB-2ECD-2A89-962346F52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F4E9B-D26F-ACDD-D967-B32418ECC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98CCF-85F4-5E2F-90A0-0C94051B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82DAD-AE16-510B-1552-9F4C5F7D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84D03-0689-8ACA-464D-99228600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7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0B07B-BD57-C672-52E0-518FEE143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30643-51FE-D145-1023-817CF9868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51ED3-8BB5-F955-64BE-740BF2F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35BF5-3082-BEEE-DCF5-C285BA35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61898-D5AD-1F1E-AC4D-FA0AF087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4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93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1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34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5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53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14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79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6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82D5-5341-8DE8-9560-DC69816A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0AB2-2D9C-761D-938D-50020336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11A9B-84C9-A599-859B-5271B1AD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50BE3-A694-F388-FE4D-2482153E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2A966-B612-2F5D-3B50-6C726905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122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0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50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8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46A7-B62D-620B-A307-DE20B0F7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70E83-8F57-4D71-0E63-D4C030A02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37068-2FEE-3702-D451-3FACE80E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B30F7-6E38-686C-58D9-0D75B0BD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2F95A-4958-832E-C61F-28DE7970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2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70C9-7B8A-1601-5917-912D643F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26864-B83A-5E70-5025-CFE85F3BE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41C93-A7C8-A62F-A3F7-F7E9A3C3B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967-25C2-F5AD-C93D-5D5EAE44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EE6E7-E53D-E84F-F545-C8C2DDAF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6A989-B946-7252-7C04-65D382E6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17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6E61-E7A9-AD32-7C01-31387BE5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17DD2-1EEC-D870-E09A-3A1BA89B0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0ED7D-F380-9C33-8CC0-C73ACAFE6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14383C-98E7-9D24-6CF3-F78E7C4B2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BD752-9FB0-55E7-F02F-9AB92B8D7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2DAB7-E9BB-D600-1162-EE1AC415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B442B4-1928-EB92-7AE4-F17CC8CA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30A11-90BA-2B33-5FED-EA9E8A44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A6F1-4F40-9D6F-5E0C-C64649B2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93CFFC-D334-EC82-0882-A0AD35C0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2DE0F-9903-1904-D1CE-EFB62BF7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274F8-7121-EF8A-A089-1D4CE561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9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55D2FC-DB1A-3D59-D425-4EB560FC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6D46AD-F090-2299-3890-9FBDB862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49E7B-D636-8D43-EA2E-AC5C742B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0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636A-F52C-B08D-1FE0-7E55515B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19C5D-9124-36BE-CB64-669051EE4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97C6B-2F9A-5B35-E767-8E5D17B05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B884E-B093-225B-CA8E-6EE892EF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31625-84C2-E912-4D5D-1B51A80B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F0390-2F8D-4D30-BE95-201D5650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D085-B0E6-B288-A1A7-0415FD62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AD7FB-F3EF-8E9A-E85C-99A381A11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E903F-8AEE-AD3D-0ABB-0C2FA8472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0A71C-0D98-4BC6-FC4F-AF722193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5733-B22A-5C81-4F87-B53C54EA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599A6-5CA4-76EE-B5A2-B08A7652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7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98AB3D-39E3-61C7-D568-C9CC3292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5F507-545C-FC08-C640-0DDB2CC76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74E14-C426-B557-D106-EEA95B52E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65EEB6-0179-419C-ADD6-CC513F2F6365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9302A-1FDF-FF2F-2664-B32C4F98B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8FE65-107B-8A05-7430-D3E097C1C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E928C4-F0B2-4260-869D-997D0712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6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1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11" title="Binary data animation">
            <a:hlinkClick r:id="" action="ppaction://media"/>
            <a:extLst>
              <a:ext uri="{FF2B5EF4-FFF2-40B4-BE49-F238E27FC236}">
                <a16:creationId xmlns:a16="http://schemas.microsoft.com/office/drawing/2014/main" id="{7564B269-B9AB-BB8D-9CE2-D06588811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55457" y="0"/>
            <a:ext cx="4757885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42EFAF7-F74F-DD23-28DA-FCF50F57F6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297965 w 12192000"/>
              <a:gd name="connsiteY1" fmla="*/ 0 h 6858000"/>
              <a:gd name="connsiteX2" fmla="*/ 7431655 w 12192000"/>
              <a:gd name="connsiteY2" fmla="*/ 2681327 h 6858000"/>
              <a:gd name="connsiteX3" fmla="*/ 7516994 w 12192000"/>
              <a:gd name="connsiteY3" fmla="*/ 3157504 h 6858000"/>
              <a:gd name="connsiteX4" fmla="*/ 8639993 w 12192000"/>
              <a:gd name="connsiteY4" fmla="*/ 3939157 h 6858000"/>
              <a:gd name="connsiteX5" fmla="*/ 9116171 w 12192000"/>
              <a:gd name="connsiteY5" fmla="*/ 3853817 h 6858000"/>
              <a:gd name="connsiteX6" fmla="*/ 11725210 w 12192000"/>
              <a:gd name="connsiteY6" fmla="*/ 105415 h 6858000"/>
              <a:gd name="connsiteX7" fmla="*/ 11758890 w 12192000"/>
              <a:gd name="connsiteY7" fmla="*/ 44862 h 6858000"/>
              <a:gd name="connsiteX8" fmla="*/ 11773116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0161943 w 12192000"/>
              <a:gd name="connsiteY11" fmla="*/ 6858000 h 6858000"/>
              <a:gd name="connsiteX12" fmla="*/ 11996581 w 12192000"/>
              <a:gd name="connsiteY12" fmla="*/ 4222179 h 6858000"/>
              <a:gd name="connsiteX13" fmla="*/ 11911241 w 12192000"/>
              <a:gd name="connsiteY13" fmla="*/ 3746001 h 6858000"/>
              <a:gd name="connsiteX14" fmla="*/ 10788242 w 12192000"/>
              <a:gd name="connsiteY14" fmla="*/ 2964349 h 6858000"/>
              <a:gd name="connsiteX15" fmla="*/ 10312064 w 12192000"/>
              <a:gd name="connsiteY15" fmla="*/ 3049688 h 6858000"/>
              <a:gd name="connsiteX16" fmla="*/ 7703026 w 12192000"/>
              <a:gd name="connsiteY16" fmla="*/ 6798091 h 6858000"/>
              <a:gd name="connsiteX17" fmla="*/ 7669704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297965" y="0"/>
                </a:lnTo>
                <a:lnTo>
                  <a:pt x="7431655" y="2681327"/>
                </a:lnTo>
                <a:cubicBezTo>
                  <a:pt x="7323728" y="2836385"/>
                  <a:pt x="7361935" y="3049577"/>
                  <a:pt x="7516994" y="3157504"/>
                </a:cubicBezTo>
                <a:lnTo>
                  <a:pt x="8639993" y="3939157"/>
                </a:lnTo>
                <a:cubicBezTo>
                  <a:pt x="8795052" y="4047084"/>
                  <a:pt x="9008243" y="4008876"/>
                  <a:pt x="9116171" y="3853817"/>
                </a:cubicBezTo>
                <a:lnTo>
                  <a:pt x="11725210" y="105415"/>
                </a:lnTo>
                <a:cubicBezTo>
                  <a:pt x="11738701" y="86032"/>
                  <a:pt x="11749908" y="65742"/>
                  <a:pt x="11758890" y="44862"/>
                </a:cubicBezTo>
                <a:lnTo>
                  <a:pt x="11773116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10161943" y="6858000"/>
                </a:lnTo>
                <a:lnTo>
                  <a:pt x="11996581" y="4222179"/>
                </a:lnTo>
                <a:cubicBezTo>
                  <a:pt x="12104508" y="4067120"/>
                  <a:pt x="12066300" y="3853928"/>
                  <a:pt x="11911241" y="3746001"/>
                </a:cubicBezTo>
                <a:lnTo>
                  <a:pt x="10788242" y="2964349"/>
                </a:lnTo>
                <a:cubicBezTo>
                  <a:pt x="10633183" y="2856421"/>
                  <a:pt x="10419992" y="2894629"/>
                  <a:pt x="10312064" y="3049688"/>
                </a:cubicBezTo>
                <a:lnTo>
                  <a:pt x="7703026" y="6798091"/>
                </a:lnTo>
                <a:lnTo>
                  <a:pt x="76697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4D5F8C-8B49-3CB1-44F5-8D7B32A4A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5880"/>
            <a:ext cx="7355457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Differential Cryptanalysis of the DES S1 Substitution Box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8A5B603-9C91-A36F-C8C0-277CA0D09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05555"/>
            <a:ext cx="7355457" cy="1879036"/>
          </a:xfrm>
        </p:spPr>
        <p:txBody>
          <a:bodyPr>
            <a:normAutofit/>
          </a:bodyPr>
          <a:lstStyle/>
          <a:p>
            <a:r>
              <a:rPr lang="en-US" dirty="0"/>
              <a:t>William A. Davis</a:t>
            </a:r>
          </a:p>
          <a:p>
            <a:r>
              <a:rPr lang="en-US" dirty="0" err="1"/>
              <a:t>Laxima</a:t>
            </a:r>
            <a:r>
              <a:rPr lang="en-US" dirty="0"/>
              <a:t> N. Kandel</a:t>
            </a:r>
            <a:br>
              <a:rPr lang="en-US" dirty="0"/>
            </a:br>
            <a:r>
              <a:rPr lang="en-US" dirty="0"/>
              <a:t>Embry-Riddle Aeronautical University</a:t>
            </a:r>
          </a:p>
          <a:p>
            <a:r>
              <a:rPr lang="en-US" dirty="0"/>
              <a:t>Daytona Beach, FL, USA</a:t>
            </a:r>
          </a:p>
        </p:txBody>
      </p:sp>
    </p:spTree>
    <p:extLst>
      <p:ext uri="{BB962C8B-B14F-4D97-AF65-F5344CB8AC3E}">
        <p14:creationId xmlns:p14="http://schemas.microsoft.com/office/powerpoint/2010/main" val="1972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ECB2C-3C87-28C4-1D52-3E615CE29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1B09364C-42BD-41AE-7014-FA0AFCF792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CF52-4D0F-B435-31C9-CE22C169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Results: </a:t>
            </a:r>
            <a:r>
              <a:rPr lang="el-GR" sz="5000" dirty="0">
                <a:solidFill>
                  <a:schemeClr val="bg1"/>
                </a:solidFill>
              </a:rPr>
              <a:t>Δ</a:t>
            </a:r>
            <a:r>
              <a:rPr lang="en-US" sz="5000" dirty="0">
                <a:solidFill>
                  <a:schemeClr val="bg1"/>
                </a:solidFill>
              </a:rPr>
              <a:t>X = 1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36BAD-ECEE-40FD-5FF2-9070B2903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Most common ΔY values:10 (~0.185)</a:t>
            </a:r>
          </a:p>
          <a:p>
            <a:r>
              <a:rPr lang="en-US" sz="2000" dirty="0">
                <a:solidFill>
                  <a:schemeClr val="bg1"/>
                </a:solidFill>
              </a:rPr>
              <a:t>9 (~0.156)</a:t>
            </a:r>
          </a:p>
          <a:p>
            <a:r>
              <a:rPr lang="en-US" sz="2000" dirty="0">
                <a:solidFill>
                  <a:schemeClr val="bg1"/>
                </a:solidFill>
              </a:rPr>
              <a:t>12 (~0.155)</a:t>
            </a:r>
          </a:p>
          <a:p>
            <a:r>
              <a:rPr lang="en-US" sz="2000" dirty="0">
                <a:solidFill>
                  <a:schemeClr val="bg1"/>
                </a:solidFill>
              </a:rPr>
              <a:t>Uniform random expectation = 0.0625</a:t>
            </a:r>
          </a:p>
        </p:txBody>
      </p:sp>
    </p:spTree>
    <p:extLst>
      <p:ext uri="{BB962C8B-B14F-4D97-AF65-F5344CB8AC3E}">
        <p14:creationId xmlns:p14="http://schemas.microsoft.com/office/powerpoint/2010/main" val="415409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lorful charts and graphs">
            <a:extLst>
              <a:ext uri="{FF2B5EF4-FFF2-40B4-BE49-F238E27FC236}">
                <a16:creationId xmlns:a16="http://schemas.microsoft.com/office/drawing/2014/main" id="{0A66F58D-74C6-38A9-2074-C509521456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ΔX = 1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9392"/>
            <a:ext cx="10972800" cy="4525963"/>
          </a:xfrm>
        </p:spPr>
        <p:txBody>
          <a:bodyPr/>
          <a:lstStyle/>
          <a:p>
            <a:endParaRPr dirty="0">
              <a:solidFill>
                <a:schemeClr val="bg1"/>
              </a:solidFill>
            </a:endParaRPr>
          </a:p>
          <a:p>
            <a:pPr>
              <a:defRPr sz="2400"/>
            </a:pPr>
            <a:r>
              <a:rPr dirty="0">
                <a:solidFill>
                  <a:schemeClr val="bg1"/>
                </a:solidFill>
              </a:rPr>
              <a:t>Strong peaks at ΔY = 10, 9, 12</a:t>
            </a:r>
          </a:p>
          <a:p>
            <a:pPr>
              <a:defRPr sz="2400"/>
            </a:pPr>
            <a:r>
              <a:rPr dirty="0">
                <a:solidFill>
                  <a:schemeClr val="bg1"/>
                </a:solidFill>
              </a:rPr>
              <a:t>Probabilities ~0.15–0.19</a:t>
            </a:r>
          </a:p>
          <a:p>
            <a:pPr>
              <a:defRPr sz="2400"/>
            </a:pPr>
            <a:r>
              <a:rPr dirty="0">
                <a:solidFill>
                  <a:schemeClr val="bg1"/>
                </a:solidFill>
              </a:rPr>
              <a:t>Expected uniform = 0.0625</a:t>
            </a:r>
          </a:p>
          <a:p>
            <a:pPr>
              <a:defRPr sz="2400"/>
            </a:pPr>
            <a:r>
              <a:rPr dirty="0">
                <a:solidFill>
                  <a:schemeClr val="bg1"/>
                </a:solidFill>
              </a:rPr>
              <a:t>Highly biased output distribution</a:t>
            </a:r>
          </a:p>
        </p:txBody>
      </p:sp>
      <p:pic>
        <p:nvPicPr>
          <p:cNvPr id="7" name="Picture 6" descr="c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341548"/>
            <a:ext cx="7315200" cy="45164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A33127-4A64-F23E-2D65-57C3184B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Digital padlock art">
            <a:extLst>
              <a:ext uri="{FF2B5EF4-FFF2-40B4-BE49-F238E27FC236}">
                <a16:creationId xmlns:a16="http://schemas.microsoft.com/office/drawing/2014/main" id="{6D9A0BBE-7E15-F92A-C50D-718BE1648F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BE8BC-695F-64F5-451B-F55494D87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l-GR" sz="5000" dirty="0">
                <a:solidFill>
                  <a:schemeClr val="bg1"/>
                </a:solidFill>
              </a:rPr>
              <a:t>Δ</a:t>
            </a:r>
            <a:r>
              <a:rPr lang="en-US" sz="5000" dirty="0">
                <a:solidFill>
                  <a:schemeClr val="bg1"/>
                </a:solidFill>
              </a:rPr>
              <a:t>X = 1 Output Distribution Chart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53C8A-7B9D-BD9C-755A-EB0814F68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Strong peaks at ΔY = 10, 9, 12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Non-uniform distribution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Reproducible across runs</a:t>
            </a:r>
          </a:p>
        </p:txBody>
      </p:sp>
    </p:spTree>
    <p:extLst>
      <p:ext uri="{BB962C8B-B14F-4D97-AF65-F5344CB8AC3E}">
        <p14:creationId xmlns:p14="http://schemas.microsoft.com/office/powerpoint/2010/main" val="1960926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62361-1CE1-9013-490A-2232F8DEB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Digital pattern of letters and numbers">
            <a:extLst>
              <a:ext uri="{FF2B5EF4-FFF2-40B4-BE49-F238E27FC236}">
                <a16:creationId xmlns:a16="http://schemas.microsoft.com/office/drawing/2014/main" id="{CF5F084D-B691-412D-544E-AF3D3169A4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BF442-799D-FA09-9D25-AF99696A8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Results: </a:t>
            </a:r>
            <a:r>
              <a:rPr lang="el-GR" sz="5000" dirty="0">
                <a:solidFill>
                  <a:schemeClr val="bg1"/>
                </a:solidFill>
              </a:rPr>
              <a:t>Δ</a:t>
            </a:r>
            <a:r>
              <a:rPr lang="en-US" sz="5000" dirty="0">
                <a:solidFill>
                  <a:schemeClr val="bg1"/>
                </a:solidFill>
              </a:rPr>
              <a:t>X = 2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AA244-70B1-627B-2088-79E65663B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Dominant ΔY:12 (~0.186)</a:t>
            </a:r>
          </a:p>
          <a:p>
            <a:r>
              <a:rPr lang="en-US" sz="2000" dirty="0">
                <a:solidFill>
                  <a:schemeClr val="bg1"/>
                </a:solidFill>
              </a:rPr>
              <a:t>Mid-level ΔY values:10, 3, 11, 9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Still far from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29559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ue abstract showing data flow">
            <a:extLst>
              <a:ext uri="{FF2B5EF4-FFF2-40B4-BE49-F238E27FC236}">
                <a16:creationId xmlns:a16="http://schemas.microsoft.com/office/drawing/2014/main" id="{F9F3B9B3-F770-EEE9-7B66-430B74DEAF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ΔX = 2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1701"/>
            <a:ext cx="10972800" cy="4525963"/>
          </a:xfrm>
        </p:spPr>
        <p:txBody>
          <a:bodyPr/>
          <a:lstStyle/>
          <a:p>
            <a:endParaRPr dirty="0">
              <a:solidFill>
                <a:schemeClr val="bg1"/>
              </a:solidFill>
            </a:endParaRPr>
          </a:p>
          <a:p>
            <a:pPr>
              <a:defRPr sz="2400"/>
            </a:pPr>
            <a:r>
              <a:rPr dirty="0">
                <a:solidFill>
                  <a:schemeClr val="bg1"/>
                </a:solidFill>
              </a:rPr>
              <a:t>Dominant ΔY = 12 (~0.186)</a:t>
            </a:r>
          </a:p>
          <a:p>
            <a:pPr>
              <a:defRPr sz="2400"/>
            </a:pPr>
            <a:r>
              <a:rPr dirty="0">
                <a:solidFill>
                  <a:schemeClr val="bg1"/>
                </a:solidFill>
              </a:rPr>
              <a:t>Strong mid‑tier outputs at 10, 3, 11, 9</a:t>
            </a:r>
          </a:p>
          <a:p>
            <a:pPr>
              <a:defRPr sz="2400"/>
            </a:pPr>
            <a:r>
              <a:rPr dirty="0">
                <a:solidFill>
                  <a:schemeClr val="bg1"/>
                </a:solidFill>
              </a:rPr>
              <a:t>Bias even sharper than ΔX=1</a:t>
            </a:r>
          </a:p>
          <a:p>
            <a:pPr>
              <a:defRPr sz="2400"/>
            </a:pPr>
            <a:r>
              <a:rPr dirty="0">
                <a:solidFill>
                  <a:schemeClr val="bg1"/>
                </a:solidFill>
              </a:rPr>
              <a:t>Consistent across trials</a:t>
            </a:r>
          </a:p>
        </p:txBody>
      </p:sp>
      <p:pic>
        <p:nvPicPr>
          <p:cNvPr id="4" name="Picture 3" descr="c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341548"/>
            <a:ext cx="7315200" cy="45164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862AF6-A7A7-1DDC-5B5C-67C111F5F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Binary code on screen">
            <a:extLst>
              <a:ext uri="{FF2B5EF4-FFF2-40B4-BE49-F238E27FC236}">
                <a16:creationId xmlns:a16="http://schemas.microsoft.com/office/drawing/2014/main" id="{87AC1CF7-5297-BA95-C106-BA90D0799B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D9F462-CA74-408D-B761-DAF210D3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l-GR" sz="5000" dirty="0">
                <a:solidFill>
                  <a:schemeClr val="bg1"/>
                </a:solidFill>
              </a:rPr>
              <a:t>Δ</a:t>
            </a:r>
            <a:r>
              <a:rPr lang="en-US" sz="5000" dirty="0">
                <a:solidFill>
                  <a:schemeClr val="bg1"/>
                </a:solidFill>
              </a:rPr>
              <a:t>X = 2 Output Distribution Chart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1B8-5B3E-8968-4B5E-590262BC4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Massive spike at ΔY = 12</a:t>
            </a:r>
          </a:p>
          <a:p>
            <a:r>
              <a:rPr lang="en-US" sz="2000" dirty="0">
                <a:solidFill>
                  <a:schemeClr val="bg1"/>
                </a:solidFill>
              </a:rPr>
              <a:t>Mid-range cluster of values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Confirms strong structural patterns</a:t>
            </a:r>
          </a:p>
        </p:txBody>
      </p:sp>
    </p:spTree>
    <p:extLst>
      <p:ext uri="{BB962C8B-B14F-4D97-AF65-F5344CB8AC3E}">
        <p14:creationId xmlns:p14="http://schemas.microsoft.com/office/powerpoint/2010/main" val="343865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9E1632-1AF1-2B0A-2D5C-1F3F65B78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computer circuit board">
            <a:extLst>
              <a:ext uri="{FF2B5EF4-FFF2-40B4-BE49-F238E27FC236}">
                <a16:creationId xmlns:a16="http://schemas.microsoft.com/office/drawing/2014/main" id="{C2F70C3D-A752-EFEF-796A-5FBA250895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DCC60-D3EE-B74F-FD0C-62778075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Comparing </a:t>
            </a:r>
            <a:r>
              <a:rPr lang="el-GR" sz="5000" dirty="0">
                <a:solidFill>
                  <a:schemeClr val="bg1"/>
                </a:solidFill>
              </a:rPr>
              <a:t>Δ</a:t>
            </a:r>
            <a:r>
              <a:rPr lang="en-US" sz="5000" dirty="0">
                <a:solidFill>
                  <a:schemeClr val="bg1"/>
                </a:solidFill>
              </a:rPr>
              <a:t>X=1 vs </a:t>
            </a:r>
            <a:r>
              <a:rPr lang="el-GR" sz="5000" dirty="0">
                <a:solidFill>
                  <a:schemeClr val="bg1"/>
                </a:solidFill>
              </a:rPr>
              <a:t>Δ</a:t>
            </a:r>
            <a:r>
              <a:rPr lang="en-US" sz="5000" dirty="0">
                <a:solidFill>
                  <a:schemeClr val="bg1"/>
                </a:solidFill>
              </a:rPr>
              <a:t>X=2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DA3C4-9034-13DC-B1D5-6EAFCFA8F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Both show strong nonuniformity</a:t>
            </a:r>
          </a:p>
          <a:p>
            <a:r>
              <a:rPr lang="en-US" sz="2000" dirty="0">
                <a:solidFill>
                  <a:schemeClr val="bg1"/>
                </a:solidFill>
              </a:rPr>
              <a:t>ΔX=2 produces sharper, more exploitable peaks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Input choice matters in cryptanalysis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Reveals structural weaknesses in S1</a:t>
            </a:r>
          </a:p>
        </p:txBody>
      </p:sp>
    </p:spTree>
    <p:extLst>
      <p:ext uri="{BB962C8B-B14F-4D97-AF65-F5344CB8AC3E}">
        <p14:creationId xmlns:p14="http://schemas.microsoft.com/office/powerpoint/2010/main" val="878193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9BBF29-B9A3-1F94-96EB-FAF99AB92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illuminated circuit board">
            <a:extLst>
              <a:ext uri="{FF2B5EF4-FFF2-40B4-BE49-F238E27FC236}">
                <a16:creationId xmlns:a16="http://schemas.microsoft.com/office/drawing/2014/main" id="{847C429B-5DF2-224B-42CB-740E4573E8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1A4F30-5F59-8EA7-A5EB-EFBE491ED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Key-Space Reduction Demonstration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BC7D2-919A-27F3-F48E-CCD3CB4AC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Strongest bias: ΔX = 2 → ΔY = 12</a:t>
            </a:r>
          </a:p>
          <a:p>
            <a:r>
              <a:rPr lang="en-US" sz="2000" dirty="0">
                <a:solidFill>
                  <a:schemeClr val="bg1"/>
                </a:solidFill>
              </a:rPr>
              <a:t>Generate pairs that follow the biased transition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all 64 possible 6-bit S1 subkeys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Score each key by how many pairs it explains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True key ranks at the top (80/80 matches)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Differential bias dramatically shrinks key search space</a:t>
            </a:r>
          </a:p>
        </p:txBody>
      </p:sp>
    </p:spTree>
    <p:extLst>
      <p:ext uri="{BB962C8B-B14F-4D97-AF65-F5344CB8AC3E}">
        <p14:creationId xmlns:p14="http://schemas.microsoft.com/office/powerpoint/2010/main" val="433302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311D1-38AE-A420-AA62-ADDB82A76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Blurred financial stock market data and graph">
            <a:extLst>
              <a:ext uri="{FF2B5EF4-FFF2-40B4-BE49-F238E27FC236}">
                <a16:creationId xmlns:a16="http://schemas.microsoft.com/office/drawing/2014/main" id="{2AF3F1D1-3C4E-6C20-B4E4-C2EB2B00A2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9F5088-A9B5-00DE-FB21-8951AB1BE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Cryptanalytic Importance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67EB-D6C2-EB4F-0414-392206197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Predictable ΔY reduces brute-force search space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reduced-round DES, this gives a real advantage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DES S-box leakage is well known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Modern ciphers harden S-boxes to avoid this</a:t>
            </a:r>
          </a:p>
        </p:txBody>
      </p:sp>
    </p:spTree>
    <p:extLst>
      <p:ext uri="{BB962C8B-B14F-4D97-AF65-F5344CB8AC3E}">
        <p14:creationId xmlns:p14="http://schemas.microsoft.com/office/powerpoint/2010/main" val="968844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E506BF-9253-EB53-D4D3-6BC08C2F1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97E91645-771F-315F-352E-D468AF622A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4DDC0D-C263-153B-ABEF-E3A98820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Educational Value of the Experiment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9BA30-E853-39BF-C3B5-51C57DDF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Easy to implement in Python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Reveals nonlinear behavior with clarity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Demonstrates real cryptanalytic principles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Helps build intuition about S-box behavior</a:t>
            </a:r>
          </a:p>
        </p:txBody>
      </p:sp>
    </p:spTree>
    <p:extLst>
      <p:ext uri="{BB962C8B-B14F-4D97-AF65-F5344CB8AC3E}">
        <p14:creationId xmlns:p14="http://schemas.microsoft.com/office/powerpoint/2010/main" val="401367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6CEC9F9E-8C50-8AA8-C29F-893906678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68707-F1EB-04BF-FD3F-2C783AC4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What Differential Cryptanalysis Does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3AA2-59F1-4663-0765-84B3636E5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Tracks how </a:t>
            </a:r>
            <a:r>
              <a:rPr lang="el-GR" sz="2000">
                <a:solidFill>
                  <a:schemeClr val="bg1"/>
                </a:solidFill>
              </a:rPr>
              <a:t>Δ</a:t>
            </a:r>
            <a:r>
              <a:rPr lang="en-US" sz="2000">
                <a:solidFill>
                  <a:schemeClr val="bg1"/>
                </a:solidFill>
              </a:rPr>
              <a:t>X(input differences) create </a:t>
            </a:r>
            <a:r>
              <a:rPr lang="el-GR" sz="2000">
                <a:solidFill>
                  <a:schemeClr val="bg1"/>
                </a:solidFill>
              </a:rPr>
              <a:t>Δ</a:t>
            </a:r>
            <a:r>
              <a:rPr lang="en-US" sz="2000">
                <a:solidFill>
                  <a:schemeClr val="bg1"/>
                </a:solidFill>
              </a:rPr>
              <a:t>Y(output differences)</a:t>
            </a:r>
          </a:p>
          <a:p>
            <a:r>
              <a:rPr lang="en-US" sz="2000">
                <a:solidFill>
                  <a:schemeClr val="bg1"/>
                </a:solidFill>
              </a:rPr>
              <a:t>Chosen-plaintext attack model</a:t>
            </a:r>
          </a:p>
          <a:p>
            <a:r>
              <a:rPr lang="en-US" sz="2000">
                <a:solidFill>
                  <a:schemeClr val="bg1"/>
                </a:solidFill>
              </a:rPr>
              <a:t>Looks for predictable, non-uniform patterns</a:t>
            </a:r>
          </a:p>
          <a:p>
            <a:r>
              <a:rPr lang="en-US" sz="2000">
                <a:solidFill>
                  <a:schemeClr val="bg1"/>
                </a:solidFill>
              </a:rPr>
              <a:t>More bias = easier to attack reduced-round ciphers</a:t>
            </a:r>
          </a:p>
        </p:txBody>
      </p:sp>
    </p:spTree>
    <p:extLst>
      <p:ext uri="{BB962C8B-B14F-4D97-AF65-F5344CB8AC3E}">
        <p14:creationId xmlns:p14="http://schemas.microsoft.com/office/powerpoint/2010/main" val="1176727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E03BF6-23A6-CF4B-FDE2-73EED880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Close-up of circuit board">
            <a:extLst>
              <a:ext uri="{FF2B5EF4-FFF2-40B4-BE49-F238E27FC236}">
                <a16:creationId xmlns:a16="http://schemas.microsoft.com/office/drawing/2014/main" id="{B3FD5780-D1B5-F994-92D8-2F5385F2B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18FD9-25A2-418F-327F-E6C15A93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87BE8-6F3B-74F4-C144-C722632C6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Python experiment matches known DES characteristics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S1 shows clear, reproducible differential bias</a:t>
            </a:r>
          </a:p>
          <a:p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X=1 and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X=2 both produce predictable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Y patterns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Confirms structural weakness in early cipher design</a:t>
            </a:r>
          </a:p>
        </p:txBody>
      </p:sp>
    </p:spTree>
    <p:extLst>
      <p:ext uri="{BB962C8B-B14F-4D97-AF65-F5344CB8AC3E}">
        <p14:creationId xmlns:p14="http://schemas.microsoft.com/office/powerpoint/2010/main" val="364802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E3D01-8CBE-F104-B69E-4D7EA7B58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6B0DCD1D-321C-4FBA-F85E-28FA1A59F9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B41AA-6AE3-1F89-7092-0A18F735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78DD-82CF-D167-131B-C48B69317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Thank you</a:t>
            </a:r>
          </a:p>
          <a:p>
            <a:r>
              <a:rPr lang="en-US" sz="2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3426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69A0EA-0710-7BEE-2462-8E52D8F3CC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79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07ECF5-4DAD-D3CC-7FAC-CC4D8F647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DB42400E-5997-DA3F-8A7D-5B4E5F2B8B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C7DCD-6ED2-A055-E277-3491F65F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Why DES Is a Good Candidate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B368B-3449-8E74-FEC9-FE124FA7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DES relies heavily on 8 S-boxes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S-boxes aren’t perfectly uniform</a:t>
            </a:r>
          </a:p>
          <a:p>
            <a:r>
              <a:rPr lang="en-US" sz="2000" dirty="0">
                <a:solidFill>
                  <a:schemeClr val="bg1"/>
                </a:solidFill>
              </a:rPr>
              <a:t>Some transitions occur with higher probability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These biases are attackable in reduced-round DES</a:t>
            </a:r>
          </a:p>
        </p:txBody>
      </p:sp>
    </p:spTree>
    <p:extLst>
      <p:ext uri="{BB962C8B-B14F-4D97-AF65-F5344CB8AC3E}">
        <p14:creationId xmlns:p14="http://schemas.microsoft.com/office/powerpoint/2010/main" val="155850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4E172-D020-0128-F1F9-3CABCB2B4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Circuit board graphic">
            <a:extLst>
              <a:ext uri="{FF2B5EF4-FFF2-40B4-BE49-F238E27FC236}">
                <a16:creationId xmlns:a16="http://schemas.microsoft.com/office/drawing/2014/main" id="{4AF0A9DE-376F-AEEF-980B-B815EE7E98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EE18E-E391-15EB-E433-77BCCDF40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Project Goal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6C615-43FC-ED18-5932-774D49585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Analyze the DES S1 S-box specifically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Measure output differences for two fixed ΔX values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20,000 randomized trials per difference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Compare empirical frequencies to theory</a:t>
            </a:r>
          </a:p>
        </p:txBody>
      </p:sp>
    </p:spTree>
    <p:extLst>
      <p:ext uri="{BB962C8B-B14F-4D97-AF65-F5344CB8AC3E}">
        <p14:creationId xmlns:p14="http://schemas.microsoft.com/office/powerpoint/2010/main" val="268658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9E21C-896E-37B3-5557-A93239724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Programming data on computer monitor">
            <a:extLst>
              <a:ext uri="{FF2B5EF4-FFF2-40B4-BE49-F238E27FC236}">
                <a16:creationId xmlns:a16="http://schemas.microsoft.com/office/drawing/2014/main" id="{712CC963-BDCF-4F76-6807-A5DDDB8FC6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FD86A-9EDE-B513-4772-2C59B875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Understanding the S1 S-Box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5021C-2500-F37B-734F-F748BC0DE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6-bit input → 4-bit output</a:t>
            </a:r>
          </a:p>
          <a:p>
            <a:r>
              <a:rPr lang="en-US" sz="2000" dirty="0">
                <a:solidFill>
                  <a:schemeClr val="bg1"/>
                </a:solidFill>
              </a:rPr>
              <a:t>Outer bits choose row</a:t>
            </a:r>
          </a:p>
          <a:p>
            <a:r>
              <a:rPr lang="en-US" sz="2000" dirty="0">
                <a:solidFill>
                  <a:schemeClr val="bg1"/>
                </a:solidFill>
              </a:rPr>
              <a:t>Middle 4 bits choose column</a:t>
            </a:r>
          </a:p>
          <a:p>
            <a:r>
              <a:rPr lang="en-US" sz="2000" dirty="0">
                <a:solidFill>
                  <a:schemeClr val="bg1"/>
                </a:solidFill>
              </a:rPr>
              <a:t>Behavior defined by a fixed lookup table</a:t>
            </a:r>
          </a:p>
        </p:txBody>
      </p:sp>
    </p:spTree>
    <p:extLst>
      <p:ext uri="{BB962C8B-B14F-4D97-AF65-F5344CB8AC3E}">
        <p14:creationId xmlns:p14="http://schemas.microsoft.com/office/powerpoint/2010/main" val="156592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DB0C28-9AA5-9B17-99CB-C22E089A5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Blue digital binary data on a screen">
            <a:extLst>
              <a:ext uri="{FF2B5EF4-FFF2-40B4-BE49-F238E27FC236}">
                <a16:creationId xmlns:a16="http://schemas.microsoft.com/office/drawing/2014/main" id="{F939D749-E70C-FB3D-8766-66A9F6D32E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C3852-6418-9516-42CE-E17A94C2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Input Differences Used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588F-F2C8-8517-7EC5-6C104AC14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ΔX = 1 (binary: 000001)</a:t>
            </a:r>
          </a:p>
          <a:p>
            <a:r>
              <a:rPr lang="en-US" sz="2000" dirty="0">
                <a:solidFill>
                  <a:schemeClr val="bg1"/>
                </a:solidFill>
              </a:rPr>
              <a:t>ΔX = 2 (binary: 000010)</a:t>
            </a:r>
          </a:p>
          <a:p>
            <a:r>
              <a:rPr lang="en-US" sz="2000" dirty="0">
                <a:solidFill>
                  <a:schemeClr val="bg1"/>
                </a:solidFill>
              </a:rPr>
              <a:t>Small, controlled bit changes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Still trigger measurable nonlinear responses</a:t>
            </a:r>
          </a:p>
        </p:txBody>
      </p:sp>
    </p:spTree>
    <p:extLst>
      <p:ext uri="{BB962C8B-B14F-4D97-AF65-F5344CB8AC3E}">
        <p14:creationId xmlns:p14="http://schemas.microsoft.com/office/powerpoint/2010/main" val="6390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A0600-1DD1-4471-CC66-DFCF3418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Device and padlock">
            <a:extLst>
              <a:ext uri="{FF2B5EF4-FFF2-40B4-BE49-F238E27FC236}">
                <a16:creationId xmlns:a16="http://schemas.microsoft.com/office/drawing/2014/main" id="{70EC2242-CEED-83A2-08A5-A55DFD357F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93BA2-35DE-F161-310A-E954E7DD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Python Automation Overview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1E253-5AA6-16B6-E57E-64DE75FD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Generate random X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X’ = X XOR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X</a:t>
            </a:r>
          </a:p>
          <a:p>
            <a:r>
              <a:rPr lang="en-US" sz="2000" dirty="0">
                <a:solidFill>
                  <a:schemeClr val="bg1"/>
                </a:solidFill>
              </a:rPr>
              <a:t>Apply S1 to both inputs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Compute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Y = Y XOR Y’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Repeat 20,000 times per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5855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69059-C846-CA96-A6BF-EE926FFA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3D code background">
            <a:extLst>
              <a:ext uri="{FF2B5EF4-FFF2-40B4-BE49-F238E27FC236}">
                <a16:creationId xmlns:a16="http://schemas.microsoft.com/office/drawing/2014/main" id="{51CA8138-327C-9768-521C-E65DB1B85D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3F708-2861-1377-B131-316C1D27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Code Logic (Part 1)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B18D7-8693-3989-1C3C-D21D91C8C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Store S1 table as a 4×16 nested list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Extract row: use bit0 + bit5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Extract column: bits 1–4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Lookup 4-bit output value</a:t>
            </a:r>
          </a:p>
        </p:txBody>
      </p:sp>
    </p:spTree>
    <p:extLst>
      <p:ext uri="{BB962C8B-B14F-4D97-AF65-F5344CB8AC3E}">
        <p14:creationId xmlns:p14="http://schemas.microsoft.com/office/powerpoint/2010/main" val="1323767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FFB0A7-AC71-1911-1EA3-5B7CBD5F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Program coding on a computer screen">
            <a:extLst>
              <a:ext uri="{FF2B5EF4-FFF2-40B4-BE49-F238E27FC236}">
                <a16:creationId xmlns:a16="http://schemas.microsoft.com/office/drawing/2014/main" id="{34F4E5A1-664A-6884-B7B4-B4CC68CF6D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EC89D-A434-9F90-F1DC-5B954D0A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Code Logic (Part 2)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4875-50A8-E301-3CFE-EFE3B47A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Use Python’s </a:t>
            </a:r>
            <a:r>
              <a:rPr lang="en-US" sz="2000" dirty="0" err="1">
                <a:solidFill>
                  <a:schemeClr val="bg1"/>
                </a:solidFill>
              </a:rPr>
              <a:t>randint</a:t>
            </a:r>
            <a:r>
              <a:rPr lang="en-US" sz="2000" dirty="0">
                <a:solidFill>
                  <a:schemeClr val="bg1"/>
                </a:solidFill>
              </a:rPr>
              <a:t> for random inputs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XOR ensures controlled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X differences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Frequency dictionary stores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Y counts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Ensures repeatable and consistent results</a:t>
            </a:r>
          </a:p>
        </p:txBody>
      </p:sp>
    </p:spTree>
    <p:extLst>
      <p:ext uri="{BB962C8B-B14F-4D97-AF65-F5344CB8AC3E}">
        <p14:creationId xmlns:p14="http://schemas.microsoft.com/office/powerpoint/2010/main" val="39638157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1097</Words>
  <Application>Microsoft Office PowerPoint</Application>
  <PresentationFormat>Widescreen</PresentationFormat>
  <Paragraphs>144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1_Office Theme</vt:lpstr>
      <vt:lpstr>2_Office Theme</vt:lpstr>
      <vt:lpstr>Differential Cryptanalysis of the DES S1 Substitution Box</vt:lpstr>
      <vt:lpstr>What Differential Cryptanalysis Does</vt:lpstr>
      <vt:lpstr>Why DES Is a Good Candidate</vt:lpstr>
      <vt:lpstr>Project Goal</vt:lpstr>
      <vt:lpstr>Understanding the S1 S-Box</vt:lpstr>
      <vt:lpstr>Input Differences Used</vt:lpstr>
      <vt:lpstr>Python Automation Overview</vt:lpstr>
      <vt:lpstr>Code Logic (Part 1)</vt:lpstr>
      <vt:lpstr>Code Logic (Part 2)</vt:lpstr>
      <vt:lpstr>Results: ΔX = 1</vt:lpstr>
      <vt:lpstr>ΔX = 1 Results</vt:lpstr>
      <vt:lpstr>ΔX = 1 Output Distribution Chart</vt:lpstr>
      <vt:lpstr>Results: ΔX = 2</vt:lpstr>
      <vt:lpstr>ΔX = 2 Results</vt:lpstr>
      <vt:lpstr>ΔX = 2 Output Distribution Chart</vt:lpstr>
      <vt:lpstr>Comparing ΔX=1 vs ΔX=2</vt:lpstr>
      <vt:lpstr>Key-Space Reduction Demonstration</vt:lpstr>
      <vt:lpstr>Cryptanalytic Importance</vt:lpstr>
      <vt:lpstr>Educational Value of the Experiment</vt:lpstr>
      <vt:lpstr>Conclusion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Davis</dc:creator>
  <cp:lastModifiedBy>William Davis</cp:lastModifiedBy>
  <cp:revision>5</cp:revision>
  <dcterms:created xsi:type="dcterms:W3CDTF">2025-12-01T19:05:29Z</dcterms:created>
  <dcterms:modified xsi:type="dcterms:W3CDTF">2025-12-01T21:50:57Z</dcterms:modified>
</cp:coreProperties>
</file>